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7" r:id="rId6"/>
    <p:sldId id="286" r:id="rId7"/>
    <p:sldId id="287" r:id="rId8"/>
    <p:sldId id="289" r:id="rId9"/>
    <p:sldId id="290" r:id="rId10"/>
    <p:sldId id="291" r:id="rId11"/>
    <p:sldId id="292" r:id="rId12"/>
    <p:sldId id="288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583B5F-BBB8-4A49-B409-88E081E910E4}">
          <p14:sldIdLst>
            <p14:sldId id="257"/>
            <p14:sldId id="258"/>
            <p14:sldId id="259"/>
            <p14:sldId id="260"/>
          </p14:sldIdLst>
        </p14:section>
        <p14:section name="Windows and IT Pro" id="{B2F8DDBB-F878-405A-99A4-E822679C953E}">
          <p14:sldIdLst>
            <p14:sldId id="267"/>
            <p14:sldId id="286"/>
            <p14:sldId id="287"/>
            <p14:sldId id="289"/>
            <p14:sldId id="290"/>
            <p14:sldId id="291"/>
            <p14:sldId id="292"/>
            <p14:sldId id="288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1294" autoAdjust="0"/>
  </p:normalViewPr>
  <p:slideViewPr>
    <p:cSldViewPr snapToGrid="0">
      <p:cViewPr varScale="1">
        <p:scale>
          <a:sx n="76" d="100"/>
          <a:sy n="76" d="100"/>
        </p:scale>
        <p:origin x="126" y="1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7C654-A299-4131-AC0E-6A7DF5FB2E58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A77FA-E52C-471F-98F1-F3AE05055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71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ql2017v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61EA0F-A667-4B49-8422-0062BC55E2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85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61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052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777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59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599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Announcement: </a:t>
            </a:r>
            <a:r>
              <a:rPr lang="fi-FI" sz="12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http://bit.ly/sql2017vm</a:t>
            </a:r>
            <a:endParaRPr lang="fi-FI" sz="12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08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A77FA-E52C-471F-98F1-F3AE05055A3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532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03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6634" y="97112"/>
            <a:ext cx="11939751" cy="82517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36525" y="1024209"/>
            <a:ext cx="11939588" cy="5427067"/>
          </a:xfrm>
        </p:spPr>
        <p:txBody>
          <a:bodyPr/>
          <a:lstStyle>
            <a:lvl1pPr marL="571500" indent="-571500">
              <a:buFont typeface="Wingdings" panose="05000000000000000000" pitchFamily="2" charset="2"/>
              <a:buChar char="§"/>
              <a:defRPr sz="36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-457200">
              <a:buFont typeface="Wingdings" panose="05000000000000000000" pitchFamily="2" charset="2"/>
              <a:buChar char="§"/>
              <a:defRPr sz="32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14500" indent="-342900"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71700" indent="-342900">
              <a:buFont typeface="Wingdings" panose="05000000000000000000" pitchFamily="2" charset="2"/>
              <a:buChar char="§"/>
              <a:defRPr sz="20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512468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6634" y="97112"/>
            <a:ext cx="11939751" cy="8251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36525" y="1024209"/>
            <a:ext cx="11939588" cy="5427067"/>
          </a:xfrm>
          <a:prstGeom prst="rect">
            <a:avLst/>
          </a:prstGeom>
        </p:spPr>
        <p:txBody>
          <a:bodyPr/>
          <a:lstStyle>
            <a:lvl1pPr marL="571500" indent="-571500">
              <a:buSzPct val="90000"/>
              <a:buFont typeface="Wingdings" panose="05000000000000000000" pitchFamily="2" charset="2"/>
              <a:buChar char="§"/>
              <a:defRPr sz="36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-457200"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57300" indent="-342900"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714500" indent="-342900"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71700" indent="-342900"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accent3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2499334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rencore.com</a:t>
            </a:r>
          </a:p>
        </p:txBody>
      </p:sp>
    </p:spTree>
    <p:extLst>
      <p:ext uri="{BB962C8B-B14F-4D97-AF65-F5344CB8AC3E}">
        <p14:creationId xmlns:p14="http://schemas.microsoft.com/office/powerpoint/2010/main" val="88750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gnite2017Rec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ex2019tap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s://www.skypepreview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virtual-machines/sql-serv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hyperlink" Target="https://docs.microsoft.com/en-us/azure/virtual-machines/windows/sql/virtual-machines-windows-sql-server-iaas-overview" TargetMode="External"/><Relationship Id="rId4" Type="http://schemas.openxmlformats.org/officeDocument/2006/relationships/hyperlink" Target="https://docs.microsoft.com/en-us/azure/virtual-machines/linux/sql/sql-server-linux-virtual-machines-over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er.com/ac/en/US/content/series/aspire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www.acer.com/ac/en/GB/content/series/swift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ignite.microsoft.com/sessions/56715?source=sessions" TargetMode="External"/><Relationship Id="rId2" Type="http://schemas.openxmlformats.org/officeDocument/2006/relationships/hyperlink" Target="https://myignite.microsoft.com/sessions/59125?source=session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hyperlink" Target="https://myignite.microsoft.com/sessions/56716?source=sessions" TargetMode="External"/><Relationship Id="rId4" Type="http://schemas.openxmlformats.org/officeDocument/2006/relationships/hyperlink" Target="https://myignite.microsoft.com/sessions/56717?source=sessio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configuration/gdpr-win10-whitepap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docs.microsoft.com/en-us/windows-server/security/gdpr/gdpr-winserver-whitepap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evalcenter/evaluate-windows-server-honolulu" TargetMode="External"/><Relationship Id="rId7" Type="http://schemas.openxmlformats.org/officeDocument/2006/relationships/hyperlink" Target="https://docs.microsoft.com/en-us/windows-server/manage/honolulu/deployment-gui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ka.ms/sharepoint-contentservices" TargetMode="External"/><Relationship Id="rId5" Type="http://schemas.openxmlformats.org/officeDocument/2006/relationships/hyperlink" Target="https://blogs.technet.microsoft.com/windowsserver/2017/09/22/project-honolulu-technical-preview-is-now-available-for-download/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ka.ms/sharepoint-contentservices" TargetMode="External"/><Relationship Id="rId4" Type="http://schemas.openxmlformats.org/officeDocument/2006/relationships/hyperlink" Target="https://blogs.technet.microsoft.com/hybridcloud/2017/06/15/delivering-continuous-innovation-with-windows-serv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988FFC-DA05-4D92-A490-29409121BFD9}"/>
              </a:ext>
            </a:extLst>
          </p:cNvPr>
          <p:cNvSpPr/>
          <p:nvPr/>
        </p:nvSpPr>
        <p:spPr>
          <a:xfrm>
            <a:off x="0" y="1673860"/>
            <a:ext cx="12192000" cy="3589020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136898" y="3270657"/>
            <a:ext cx="4017264" cy="905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9530" y="2153768"/>
            <a:ext cx="12192000" cy="1066800"/>
          </a:xfrm>
        </p:spPr>
        <p:txBody>
          <a:bodyPr>
            <a:normAutofit/>
          </a:bodyPr>
          <a:lstStyle/>
          <a:p>
            <a:pPr algn="ctr"/>
            <a:r>
              <a:rPr lang="en-GB" sz="4000" b="1">
                <a:solidFill>
                  <a:schemeClr val="bg1"/>
                </a:solidFill>
              </a:rPr>
              <a:t>Ignite 2017 recap</a:t>
            </a:r>
            <a:endParaRPr lang="de-DE" sz="2800" b="1">
              <a:solidFill>
                <a:schemeClr val="bg1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8227BE0-DA37-44B5-9B9A-A2D2A45D56E8}"/>
              </a:ext>
            </a:extLst>
          </p:cNvPr>
          <p:cNvSpPr txBox="1">
            <a:spLocks/>
          </p:cNvSpPr>
          <p:nvPr/>
        </p:nvSpPr>
        <p:spPr>
          <a:xfrm>
            <a:off x="49530" y="3220568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Firstname</a:t>
            </a: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</a:t>
            </a:r>
            <a:r>
              <a:rPr kumimoji="0" lang="en-GB" sz="2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Lastname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FD305-4466-40EE-B4C4-F3A291DEDD28}"/>
              </a:ext>
            </a:extLst>
          </p:cNvPr>
          <p:cNvSpPr/>
          <p:nvPr/>
        </p:nvSpPr>
        <p:spPr>
          <a:xfrm>
            <a:off x="7546562" y="6105882"/>
            <a:ext cx="4645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i="1">
                <a:latin typeface="+mj-lt"/>
              </a:rPr>
              <a:t>Get the latest version of this presentation from</a:t>
            </a:r>
          </a:p>
          <a:p>
            <a:pPr algn="r"/>
            <a:r>
              <a:rPr lang="en-GB">
                <a:latin typeface="+mj-lt"/>
                <a:hlinkClick r:id="rId3"/>
              </a:rPr>
              <a:t>http://bit.ly/Ignite2017Recap</a:t>
            </a:r>
            <a:r>
              <a:rPr lang="en-GB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03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2019 wave of servers announced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lnSpcReduction="10000"/>
          </a:bodyPr>
          <a:lstStyle/>
          <a:p>
            <a:r>
              <a:rPr lang="fi-FI" sz="2800"/>
              <a:t>Exchange Server 2019 release preview in mid-2018, final release end of 2018</a:t>
            </a:r>
          </a:p>
          <a:p>
            <a:pPr lvl="1"/>
            <a:r>
              <a:rPr lang="fi-FI" sz="2400"/>
              <a:t>TAP program: </a:t>
            </a:r>
            <a:r>
              <a:rPr lang="fi-FI" sz="2400">
                <a:hlinkClick r:id="rId3"/>
              </a:rPr>
              <a:t>https://aka.ms/ex2019tap</a:t>
            </a:r>
            <a:r>
              <a:rPr lang="fi-FI" sz="2400"/>
              <a:t> </a:t>
            </a:r>
          </a:p>
          <a:p>
            <a:r>
              <a:rPr lang="fi-FI" sz="2800"/>
              <a:t>SharePoint Server 2019 release preview in mid-2018, final release H2/2018</a:t>
            </a:r>
          </a:p>
          <a:p>
            <a:pPr lvl="1"/>
            <a:r>
              <a:rPr lang="fi-FI" sz="2400"/>
              <a:t>No TAP yet</a:t>
            </a:r>
          </a:p>
          <a:p>
            <a:r>
              <a:rPr lang="fi-FI" sz="2800"/>
              <a:t>Skype for Business 2019 release preview also in mid-2018, final release end of 2018</a:t>
            </a:r>
          </a:p>
          <a:p>
            <a:pPr lvl="1"/>
            <a:r>
              <a:rPr lang="fi-FI" sz="2400"/>
              <a:t>No TAP yet, but keep an eye on </a:t>
            </a:r>
            <a:r>
              <a:rPr lang="fi-FI" sz="2400">
                <a:hlinkClick r:id="rId4"/>
              </a:rPr>
              <a:t>https://www.skypepreview.com/</a:t>
            </a:r>
            <a:r>
              <a:rPr lang="fi-FI" sz="2400"/>
              <a:t>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server releases in 2018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04CBD94-39D0-4292-B6B2-86509770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259" y="3881556"/>
            <a:ext cx="3640329" cy="672255"/>
          </a:xfrm>
          <a:prstGeom prst="rect">
            <a:avLst/>
          </a:prstGeom>
        </p:spPr>
      </p:pic>
      <p:pic>
        <p:nvPicPr>
          <p:cNvPr id="5122" name="Picture 2" descr="Kuvahaun tulos haulle Exchange Server logo site:microsoft.com">
            <a:extLst>
              <a:ext uri="{FF2B5EF4-FFF2-40B4-BE49-F238E27FC236}">
                <a16:creationId xmlns:a16="http://schemas.microsoft.com/office/drawing/2014/main" id="{2612F941-133B-4625-9235-87D25C909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17" y="1501451"/>
            <a:ext cx="3335812" cy="10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uvahaun tulos haulle sharepoint Server logo site:microsoft.com">
            <a:extLst>
              <a:ext uri="{FF2B5EF4-FFF2-40B4-BE49-F238E27FC236}">
                <a16:creationId xmlns:a16="http://schemas.microsoft.com/office/drawing/2014/main" id="{C9D6B827-4D8E-47B9-9F62-7247579A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586199"/>
            <a:ext cx="3975100" cy="12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42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/>
              <a:t>SQL Server 2017 for Windows, Linux &amp; Docker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800"/>
              <a:t>SQL Server 2017 (RTM) </a:t>
            </a:r>
            <a:r>
              <a:rPr lang="fi-FI" sz="2800" err="1"/>
              <a:t>images</a:t>
            </a:r>
            <a:r>
              <a:rPr lang="fi-FI" sz="2800"/>
              <a:t> for Linux and Windows </a:t>
            </a:r>
            <a:r>
              <a:rPr lang="fi-FI" sz="2800" err="1"/>
              <a:t>available</a:t>
            </a:r>
            <a:r>
              <a:rPr lang="fi-FI" sz="2800"/>
              <a:t> on Azure Marketplace</a:t>
            </a:r>
          </a:p>
          <a:p>
            <a:r>
              <a:rPr lang="fi-FI" sz="2800" err="1"/>
              <a:t>Supports</a:t>
            </a:r>
            <a:r>
              <a:rPr lang="fi-FI" sz="2800"/>
              <a:t> Windows, Red </a:t>
            </a:r>
            <a:r>
              <a:rPr lang="fi-FI" sz="2800" err="1"/>
              <a:t>Hat</a:t>
            </a:r>
            <a:r>
              <a:rPr lang="fi-FI" sz="2800"/>
              <a:t> Enterprise Linux, SUSE Enterprise and Ubuntu</a:t>
            </a:r>
          </a:p>
          <a:p>
            <a:r>
              <a:rPr lang="fi-FI" sz="2800" err="1"/>
              <a:t>Additional</a:t>
            </a:r>
            <a:r>
              <a:rPr lang="fi-FI" sz="2800"/>
              <a:t> </a:t>
            </a:r>
            <a:r>
              <a:rPr lang="fi-FI" sz="2800" err="1"/>
              <a:t>licensing</a:t>
            </a:r>
            <a:r>
              <a:rPr lang="fi-FI" sz="2800"/>
              <a:t>, </a:t>
            </a:r>
            <a:r>
              <a:rPr lang="fi-FI" sz="2800" err="1"/>
              <a:t>pricing</a:t>
            </a:r>
            <a:r>
              <a:rPr lang="fi-FI" sz="2800"/>
              <a:t> and </a:t>
            </a:r>
            <a:r>
              <a:rPr lang="fi-FI" sz="2800" err="1"/>
              <a:t>overview</a:t>
            </a:r>
            <a:r>
              <a:rPr lang="fi-FI" sz="2800"/>
              <a:t> </a:t>
            </a:r>
            <a:r>
              <a:rPr lang="fi-FI" sz="2800" err="1"/>
              <a:t>decks</a:t>
            </a:r>
            <a:endParaRPr lang="fi-FI" sz="2800"/>
          </a:p>
          <a:p>
            <a:pPr lvl="1"/>
            <a:r>
              <a:rPr lang="fi-FI" sz="2400">
                <a:hlinkClick r:id="rId3"/>
              </a:rPr>
              <a:t>https://azure.microsoft.com/en-us/services/virtual-machines/sql-server/</a:t>
            </a:r>
            <a:r>
              <a:rPr lang="fi-FI" sz="2400"/>
              <a:t> </a:t>
            </a:r>
          </a:p>
          <a:p>
            <a:endParaRPr lang="fi-FI" sz="2800"/>
          </a:p>
          <a:p>
            <a:endParaRPr lang="fi-FI" sz="2800"/>
          </a:p>
          <a:p>
            <a:endParaRPr lang="fi-FI" sz="2800" b="1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Generally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since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October 2, 2017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DC239-94FA-4BC5-8852-9214D527BD7C}"/>
              </a:ext>
            </a:extLst>
          </p:cNvPr>
          <p:cNvSpPr/>
          <p:nvPr/>
        </p:nvSpPr>
        <p:spPr>
          <a:xfrm>
            <a:off x="7327900" y="2656315"/>
            <a:ext cx="4470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2017 on Azure </a:t>
            </a: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VMs</a:t>
            </a: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(Linux)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https://docs.microsoft.com/en-us/azure/virtual-machines/linux/sql/sql-server-linux-virtual-machines-overview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fi-FI" sz="2000">
              <a:solidFill>
                <a:srgbClr val="00B0F0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2017 on Azure </a:t>
            </a:r>
            <a:r>
              <a:rPr lang="fi-FI" sz="2000" b="1" err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VMs</a:t>
            </a:r>
            <a:r>
              <a:rPr lang="fi-FI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(Windows)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https://docs.microsoft.com/en-us/azure/virtual-machines/windows/sql/virtual-machines-windows-sql-server-iaas-overview</a:t>
            </a:r>
            <a:r>
              <a:rPr lang="fi-FI" sz="2000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181100"/>
            <a:ext cx="0" cy="522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uvahaun tulos haulle SQL Server 2017 logo site:microsoft.com">
            <a:extLst>
              <a:ext uri="{FF2B5EF4-FFF2-40B4-BE49-F238E27FC236}">
                <a16:creationId xmlns:a16="http://schemas.microsoft.com/office/drawing/2014/main" id="{7B820319-BE20-474F-99E0-0BAC42D1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36" y="922284"/>
            <a:ext cx="2652712" cy="159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96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New Windows 10 S devices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 fontScale="92500"/>
          </a:bodyPr>
          <a:lstStyle/>
          <a:p>
            <a:r>
              <a:rPr lang="fi-FI" sz="2800"/>
              <a:t>Four new Windows 10 S devices</a:t>
            </a:r>
          </a:p>
          <a:p>
            <a:pPr lvl="1"/>
            <a:r>
              <a:rPr lang="fi-FI" sz="2400"/>
              <a:t>HP Stream 14 Pro</a:t>
            </a:r>
          </a:p>
          <a:p>
            <a:pPr lvl="1"/>
            <a:r>
              <a:rPr lang="fi-FI" sz="2400"/>
              <a:t>Acer Aspire 1</a:t>
            </a:r>
          </a:p>
          <a:p>
            <a:pPr lvl="2"/>
            <a:r>
              <a:rPr lang="fi-FI" sz="1800">
                <a:hlinkClick r:id="rId3"/>
              </a:rPr>
              <a:t>https://www.acer.com/ac/en/US/content/series/aspire1</a:t>
            </a:r>
            <a:r>
              <a:rPr lang="fi-FI" sz="1800"/>
              <a:t> </a:t>
            </a:r>
          </a:p>
          <a:p>
            <a:pPr lvl="1"/>
            <a:r>
              <a:rPr lang="fi-FI" sz="2400"/>
              <a:t>Acer Swift 1</a:t>
            </a:r>
          </a:p>
          <a:p>
            <a:pPr lvl="2"/>
            <a:r>
              <a:rPr lang="fi-FI" sz="1800">
                <a:hlinkClick r:id="rId4"/>
              </a:rPr>
              <a:t>https://www.acer.com/ac/en/GB/content/series/swift1</a:t>
            </a:r>
            <a:r>
              <a:rPr lang="fi-FI" sz="1800"/>
              <a:t> </a:t>
            </a:r>
          </a:p>
          <a:p>
            <a:pPr lvl="1"/>
            <a:r>
              <a:rPr lang="fi-FI" sz="2400"/>
              <a:t>Lenovo V330 </a:t>
            </a:r>
          </a:p>
          <a:p>
            <a:r>
              <a:rPr lang="fi-FI" sz="2400"/>
              <a:t>Priced between $275 and $349, and aimed for modern Firstline workers </a:t>
            </a:r>
          </a:p>
          <a:p>
            <a:pPr lvl="1"/>
            <a:r>
              <a:rPr lang="fi-FI" sz="2400"/>
              <a:t>Azure AD join</a:t>
            </a:r>
          </a:p>
          <a:p>
            <a:pPr lvl="1"/>
            <a:r>
              <a:rPr lang="fi-FI" sz="2400"/>
              <a:t>Intune-based management</a:t>
            </a:r>
          </a:p>
          <a:p>
            <a:r>
              <a:rPr lang="fi-FI" sz="2400"/>
              <a:t>Availability in late 2017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Cheaper ultraslims for Firstline workers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uvahaun tulos haulle Windows 10 logo">
            <a:extLst>
              <a:ext uri="{FF2B5EF4-FFF2-40B4-BE49-F238E27FC236}">
                <a16:creationId xmlns:a16="http://schemas.microsoft.com/office/drawing/2014/main" id="{72982314-6988-4385-B34A-6584BD90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59" y="3284442"/>
            <a:ext cx="4041119" cy="7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51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4"/>
          <p:cNvSpPr txBox="1"/>
          <p:nvPr/>
        </p:nvSpPr>
        <p:spPr>
          <a:xfrm>
            <a:off x="850900" y="1278404"/>
            <a:ext cx="104775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all Ignite 2017 recap presentations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53A33-FDAE-4FA1-9E6B-154C78C8525C}"/>
              </a:ext>
            </a:extLst>
          </p:cNvPr>
          <p:cNvSpPr/>
          <p:nvPr/>
        </p:nvSpPr>
        <p:spPr>
          <a:xfrm>
            <a:off x="2989282" y="3942834"/>
            <a:ext cx="62007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+mj-lt"/>
              </a:rPr>
              <a:t>http://bit.ly/Ignite2017Recap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2ADB2D-DC36-4F54-9709-6C5AFC6FD45E}"/>
              </a:ext>
            </a:extLst>
          </p:cNvPr>
          <p:cNvCxnSpPr>
            <a:cxnSpLocks/>
          </p:cNvCxnSpPr>
          <p:nvPr/>
        </p:nvCxnSpPr>
        <p:spPr>
          <a:xfrm>
            <a:off x="3568700" y="3581400"/>
            <a:ext cx="5118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6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BD32C471-C556-4A6C-98EB-C6FAD7A64C43}"/>
              </a:ext>
            </a:extLst>
          </p:cNvPr>
          <p:cNvSpPr/>
          <p:nvPr/>
        </p:nvSpPr>
        <p:spPr>
          <a:xfrm rot="10800000">
            <a:off x="0" y="3015049"/>
            <a:ext cx="12192000" cy="2023350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BC93C8E-0AFF-424B-B088-FBACFF3EC034}"/>
              </a:ext>
            </a:extLst>
          </p:cNvPr>
          <p:cNvSpPr/>
          <p:nvPr/>
        </p:nvSpPr>
        <p:spPr>
          <a:xfrm>
            <a:off x="0" y="1296979"/>
            <a:ext cx="12192000" cy="2830178"/>
          </a:xfrm>
          <a:custGeom>
            <a:avLst/>
            <a:gdLst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5400 w 12725400"/>
              <a:gd name="connsiteY2" fmla="*/ 39243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48000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10160 w 12725400"/>
              <a:gd name="connsiteY2" fmla="*/ 3068266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  <a:gd name="connsiteX0" fmla="*/ 0 w 12725400"/>
              <a:gd name="connsiteY0" fmla="*/ 0 h 3924300"/>
              <a:gd name="connsiteX1" fmla="*/ 12725400 w 12725400"/>
              <a:gd name="connsiteY1" fmla="*/ 0 h 3924300"/>
              <a:gd name="connsiteX2" fmla="*/ 12723058 w 12725400"/>
              <a:gd name="connsiteY2" fmla="*/ 3061511 h 3924300"/>
              <a:gd name="connsiteX3" fmla="*/ 0 w 12725400"/>
              <a:gd name="connsiteY3" fmla="*/ 3924300 h 3924300"/>
              <a:gd name="connsiteX4" fmla="*/ 0 w 12725400"/>
              <a:gd name="connsiteY4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5400" h="3924300">
                <a:moveTo>
                  <a:pt x="0" y="0"/>
                </a:moveTo>
                <a:lnTo>
                  <a:pt x="12725400" y="0"/>
                </a:lnTo>
                <a:cubicBezTo>
                  <a:pt x="12724619" y="1020504"/>
                  <a:pt x="12723839" y="2041007"/>
                  <a:pt x="12723058" y="3061511"/>
                </a:cubicBez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A05D04-1F94-4070-AC9D-102201E16AFE}"/>
              </a:ext>
            </a:extLst>
          </p:cNvPr>
          <p:cNvSpPr txBox="1">
            <a:spLocks/>
          </p:cNvSpPr>
          <p:nvPr/>
        </p:nvSpPr>
        <p:spPr>
          <a:xfrm>
            <a:off x="2832096" y="2157206"/>
            <a:ext cx="8762659" cy="21053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Firstname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Lastname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Microsoft MVP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Title |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          @Twitter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pic>
        <p:nvPicPr>
          <p:cNvPr id="8" name="Picture 4" descr="https://g.twimg.com/Twitter_logo_blue.png">
            <a:extLst>
              <a:ext uri="{FF2B5EF4-FFF2-40B4-BE49-F238E27FC236}">
                <a16:creationId xmlns:a16="http://schemas.microsoft.com/office/drawing/2014/main" id="{B59912EA-A639-40F9-A93E-EB021B5E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80" y="3739638"/>
            <a:ext cx="756415" cy="6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hite email icon transparent">
            <a:extLst>
              <a:ext uri="{FF2B5EF4-FFF2-40B4-BE49-F238E27FC236}">
                <a16:creationId xmlns:a16="http://schemas.microsoft.com/office/drawing/2014/main" id="{5632AC35-0377-45DF-8AFD-0AAEC7F5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497" y="3551753"/>
            <a:ext cx="802846" cy="8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4E07B-A6CC-46E5-9DEE-0B3764E3C81D}"/>
              </a:ext>
            </a:extLst>
          </p:cNvPr>
          <p:cNvSpPr/>
          <p:nvPr/>
        </p:nvSpPr>
        <p:spPr>
          <a:xfrm>
            <a:off x="6478591" y="3800910"/>
            <a:ext cx="4738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Segoe UI Light"/>
              </a:rPr>
              <a:t>firstname.lastname@company.com</a:t>
            </a:r>
            <a:endParaRPr lang="en-GB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D58369FA-E905-4677-916D-751A99AC3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539" y="2157206"/>
            <a:ext cx="1753707" cy="175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9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A58BF9-3567-4EDB-80C9-3A6807E5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85" y="0"/>
            <a:ext cx="12252385" cy="6891966"/>
          </a:xfrm>
          <a:prstGeom prst="rect">
            <a:avLst/>
          </a:prstGeom>
        </p:spPr>
      </p:pic>
      <p:sp>
        <p:nvSpPr>
          <p:cNvPr id="3" name="Parallelogram 3"/>
          <p:cNvSpPr/>
          <p:nvPr/>
        </p:nvSpPr>
        <p:spPr>
          <a:xfrm>
            <a:off x="-60385" y="-8626"/>
            <a:ext cx="8068311" cy="6875863"/>
          </a:xfrm>
          <a:custGeom>
            <a:avLst/>
            <a:gdLst>
              <a:gd name="connsiteX0" fmla="*/ 0 w 6564474"/>
              <a:gd name="connsiteY0" fmla="*/ 6858000 h 6858000"/>
              <a:gd name="connsiteX1" fmla="*/ 19365 w 6564474"/>
              <a:gd name="connsiteY1" fmla="*/ 0 h 6858000"/>
              <a:gd name="connsiteX2" fmla="*/ 6564474 w 6564474"/>
              <a:gd name="connsiteY2" fmla="*/ 0 h 6858000"/>
              <a:gd name="connsiteX3" fmla="*/ 6545109 w 6564474"/>
              <a:gd name="connsiteY3" fmla="*/ 6858000 h 6858000"/>
              <a:gd name="connsiteX4" fmla="*/ 0 w 6564474"/>
              <a:gd name="connsiteY4" fmla="*/ 6858000 h 6858000"/>
              <a:gd name="connsiteX0" fmla="*/ 0 w 6545109"/>
              <a:gd name="connsiteY0" fmla="*/ 6866626 h 6866626"/>
              <a:gd name="connsiteX1" fmla="*/ 19365 w 6545109"/>
              <a:gd name="connsiteY1" fmla="*/ 8626 h 6866626"/>
              <a:gd name="connsiteX2" fmla="*/ 3838527 w 6545109"/>
              <a:gd name="connsiteY2" fmla="*/ 0 h 6866626"/>
              <a:gd name="connsiteX3" fmla="*/ 6545109 w 6545109"/>
              <a:gd name="connsiteY3" fmla="*/ 6866626 h 6866626"/>
              <a:gd name="connsiteX4" fmla="*/ 0 w 6545109"/>
              <a:gd name="connsiteY4" fmla="*/ 6866626 h 6866626"/>
              <a:gd name="connsiteX0" fmla="*/ 0 w 5409542"/>
              <a:gd name="connsiteY0" fmla="*/ 6866626 h 6875863"/>
              <a:gd name="connsiteX1" fmla="*/ 19365 w 5409542"/>
              <a:gd name="connsiteY1" fmla="*/ 8626 h 6875863"/>
              <a:gd name="connsiteX2" fmla="*/ 3838527 w 5409542"/>
              <a:gd name="connsiteY2" fmla="*/ 0 h 6875863"/>
              <a:gd name="connsiteX3" fmla="*/ 5409542 w 5409542"/>
              <a:gd name="connsiteY3" fmla="*/ 6875863 h 6875863"/>
              <a:gd name="connsiteX4" fmla="*/ 0 w 5409542"/>
              <a:gd name="connsiteY4" fmla="*/ 6866626 h 687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9542" h="6875863">
                <a:moveTo>
                  <a:pt x="0" y="6866626"/>
                </a:moveTo>
                <a:lnTo>
                  <a:pt x="19365" y="8626"/>
                </a:lnTo>
                <a:lnTo>
                  <a:pt x="3838527" y="0"/>
                </a:lnTo>
                <a:lnTo>
                  <a:pt x="5409542" y="6875863"/>
                </a:lnTo>
                <a:lnTo>
                  <a:pt x="0" y="6866626"/>
                </a:lnTo>
                <a:close/>
              </a:path>
            </a:pathLst>
          </a:custGeom>
          <a:solidFill>
            <a:srgbClr val="080808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4"/>
          <p:cNvSpPr txBox="1"/>
          <p:nvPr/>
        </p:nvSpPr>
        <p:spPr>
          <a:xfrm>
            <a:off x="472805" y="2929343"/>
            <a:ext cx="70019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Ignite 2017</a:t>
            </a:r>
          </a:p>
          <a:p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and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should</a:t>
            </a:r>
            <a:r>
              <a:rPr lang="fr-FR"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 care?</a:t>
            </a:r>
          </a:p>
        </p:txBody>
      </p:sp>
    </p:spTree>
    <p:extLst>
      <p:ext uri="{BB962C8B-B14F-4D97-AF65-F5344CB8AC3E}">
        <p14:creationId xmlns:p14="http://schemas.microsoft.com/office/powerpoint/2010/main" val="11927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4000" err="1"/>
              <a:t>Largest</a:t>
            </a:r>
            <a:r>
              <a:rPr lang="fi-FI" sz="4000"/>
              <a:t> Microsoft </a:t>
            </a:r>
            <a:r>
              <a:rPr lang="fi-FI" sz="4000" err="1"/>
              <a:t>event</a:t>
            </a:r>
            <a:r>
              <a:rPr lang="fi-FI" sz="4000"/>
              <a:t> of </a:t>
            </a:r>
            <a:r>
              <a:rPr lang="fi-FI" sz="4000" err="1"/>
              <a:t>the</a:t>
            </a:r>
            <a:r>
              <a:rPr lang="fi-FI" sz="4000"/>
              <a:t> </a:t>
            </a:r>
            <a:r>
              <a:rPr lang="fi-FI" sz="4000" err="1"/>
              <a:t>year</a:t>
            </a:r>
            <a:endParaRPr lang="en-GB" sz="4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7140465" cy="4752532"/>
          </a:xfrm>
        </p:spPr>
        <p:txBody>
          <a:bodyPr>
            <a:normAutofit fontScale="92500" lnSpcReduction="10000"/>
          </a:bodyPr>
          <a:lstStyle/>
          <a:p>
            <a:r>
              <a:rPr lang="fi-FI" sz="2800"/>
              <a:t>5 </a:t>
            </a:r>
            <a:r>
              <a:rPr lang="fi-FI" sz="2800" err="1"/>
              <a:t>days</a:t>
            </a:r>
            <a:r>
              <a:rPr lang="fi-FI" sz="2800"/>
              <a:t>, </a:t>
            </a:r>
            <a:r>
              <a:rPr lang="fi-FI" sz="2800" err="1"/>
              <a:t>over</a:t>
            </a:r>
            <a:r>
              <a:rPr lang="fi-FI" sz="2800"/>
              <a:t> 900 </a:t>
            </a:r>
            <a:r>
              <a:rPr lang="fi-FI" sz="2800" err="1"/>
              <a:t>sessions</a:t>
            </a:r>
            <a:r>
              <a:rPr lang="fi-FI" sz="2800"/>
              <a:t> </a:t>
            </a:r>
            <a:r>
              <a:rPr lang="fi-FI" sz="2800" err="1"/>
              <a:t>representing</a:t>
            </a:r>
            <a:r>
              <a:rPr lang="fi-FI" sz="2800"/>
              <a:t> </a:t>
            </a:r>
            <a:r>
              <a:rPr lang="fi-FI" sz="2800" err="1"/>
              <a:t>all</a:t>
            </a:r>
            <a:r>
              <a:rPr lang="fi-FI" sz="2800"/>
              <a:t> </a:t>
            </a:r>
            <a:r>
              <a:rPr lang="fi-FI" sz="2800" err="1"/>
              <a:t>major</a:t>
            </a:r>
            <a:r>
              <a:rPr lang="fi-FI" sz="2800"/>
              <a:t> Microsoft products and </a:t>
            </a:r>
            <a:r>
              <a:rPr lang="fi-FI" sz="2800" err="1"/>
              <a:t>services</a:t>
            </a:r>
            <a:endParaRPr lang="fi-FI" sz="2800"/>
          </a:p>
          <a:p>
            <a:endParaRPr lang="fi-FI" sz="2800"/>
          </a:p>
          <a:p>
            <a:r>
              <a:rPr lang="fi-FI" sz="2800"/>
              <a:t>4 </a:t>
            </a:r>
            <a:r>
              <a:rPr lang="fi-FI" sz="2800" err="1"/>
              <a:t>keynotes</a:t>
            </a:r>
            <a:endParaRPr lang="fi-FI" sz="2800"/>
          </a:p>
          <a:p>
            <a:pPr lvl="1"/>
            <a:r>
              <a:rPr lang="fi-FI" sz="2400">
                <a:hlinkClick r:id="rId2"/>
              </a:rPr>
              <a:t>Main keynote</a:t>
            </a:r>
            <a:r>
              <a:rPr lang="fi-FI" sz="2400"/>
              <a:t> (</a:t>
            </a:r>
            <a:r>
              <a:rPr lang="fi-FI" sz="2400" err="1"/>
              <a:t>Satya</a:t>
            </a:r>
            <a:r>
              <a:rPr lang="fi-FI" sz="2400"/>
              <a:t> </a:t>
            </a:r>
            <a:r>
              <a:rPr lang="fi-FI" sz="2400" err="1"/>
              <a:t>Nadella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3"/>
              </a:rPr>
              <a:t>Modern </a:t>
            </a:r>
            <a:r>
              <a:rPr lang="fi-FI" sz="2400" err="1">
                <a:hlinkClick r:id="rId3"/>
              </a:rPr>
              <a:t>Workplace</a:t>
            </a:r>
            <a:r>
              <a:rPr lang="fi-FI" sz="2400"/>
              <a:t> (Kirk </a:t>
            </a:r>
            <a:r>
              <a:rPr lang="fi-FI" sz="2400" err="1"/>
              <a:t>Koenigsbauer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4"/>
              </a:rPr>
              <a:t>Business Applications</a:t>
            </a:r>
            <a:r>
              <a:rPr lang="fi-FI" sz="2400"/>
              <a:t> (James </a:t>
            </a:r>
            <a:r>
              <a:rPr lang="fi-FI" sz="2400" err="1"/>
              <a:t>Phillips</a:t>
            </a:r>
            <a:r>
              <a:rPr lang="fi-FI" sz="2400"/>
              <a:t>)</a:t>
            </a:r>
          </a:p>
          <a:p>
            <a:pPr lvl="1"/>
            <a:r>
              <a:rPr lang="fi-FI" sz="2400">
                <a:hlinkClick r:id="rId5"/>
              </a:rPr>
              <a:t>The Enterprise Cloud</a:t>
            </a:r>
            <a:r>
              <a:rPr lang="fi-FI" sz="2400"/>
              <a:t> (Scott </a:t>
            </a:r>
            <a:r>
              <a:rPr lang="fi-FI" sz="2400" err="1"/>
              <a:t>Guthrie</a:t>
            </a:r>
            <a:r>
              <a:rPr lang="fi-FI" sz="2400"/>
              <a:t>)</a:t>
            </a:r>
          </a:p>
          <a:p>
            <a:pPr lvl="1"/>
            <a:endParaRPr lang="fi-FI" sz="2400"/>
          </a:p>
          <a:p>
            <a:r>
              <a:rPr lang="fi-FI" sz="2800" err="1"/>
              <a:t>Over</a:t>
            </a:r>
            <a:r>
              <a:rPr lang="fi-FI" sz="2800"/>
              <a:t> 24000 </a:t>
            </a:r>
            <a:r>
              <a:rPr lang="fi-FI" sz="2800" err="1"/>
              <a:t>attendees</a:t>
            </a:r>
            <a:endParaRPr lang="fi-FI" sz="2800"/>
          </a:p>
          <a:p>
            <a:r>
              <a:rPr lang="fi-FI" sz="2800"/>
              <a:t>Session </a:t>
            </a:r>
            <a:r>
              <a:rPr lang="fi-FI" sz="2800" err="1"/>
              <a:t>recordings</a:t>
            </a:r>
            <a:r>
              <a:rPr lang="fi-FI" sz="2800"/>
              <a:t> and </a:t>
            </a:r>
            <a:r>
              <a:rPr lang="fi-FI" sz="2800" err="1"/>
              <a:t>PowerPoints</a:t>
            </a:r>
            <a:r>
              <a:rPr lang="fi-FI" sz="2800"/>
              <a:t> </a:t>
            </a:r>
            <a:r>
              <a:rPr lang="fi-FI" sz="2800" err="1"/>
              <a:t>available</a:t>
            </a:r>
            <a:r>
              <a:rPr lang="fi-FI" sz="2800"/>
              <a:t> </a:t>
            </a:r>
            <a:r>
              <a:rPr lang="fi-FI" sz="2800" err="1"/>
              <a:t>through</a:t>
            </a:r>
            <a:r>
              <a:rPr lang="fi-FI" sz="2800"/>
              <a:t> </a:t>
            </a:r>
            <a:r>
              <a:rPr lang="fi-FI" sz="2800">
                <a:hlinkClick r:id="rId5"/>
              </a:rPr>
              <a:t>MyIgnite</a:t>
            </a:r>
            <a:endParaRPr lang="fi-FI" sz="28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Held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Orlando in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late</a:t>
            </a: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i-FI" sz="2800" b="1" err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September</a:t>
            </a:r>
            <a:endParaRPr lang="fi-FI" sz="2800" b="1">
              <a:solidFill>
                <a:srgbClr val="A5A5A5">
                  <a:lumMod val="50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0885848B-3931-4C22-8AA2-D6B244A27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1600487"/>
            <a:ext cx="4944533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3"/>
          <p:cNvSpPr/>
          <p:nvPr/>
        </p:nvSpPr>
        <p:spPr>
          <a:xfrm>
            <a:off x="-9217" y="-17863"/>
            <a:ext cx="8077528" cy="6875863"/>
          </a:xfrm>
          <a:custGeom>
            <a:avLst/>
            <a:gdLst>
              <a:gd name="connsiteX0" fmla="*/ 0 w 6564474"/>
              <a:gd name="connsiteY0" fmla="*/ 6858000 h 6858000"/>
              <a:gd name="connsiteX1" fmla="*/ 19365 w 6564474"/>
              <a:gd name="connsiteY1" fmla="*/ 0 h 6858000"/>
              <a:gd name="connsiteX2" fmla="*/ 6564474 w 6564474"/>
              <a:gd name="connsiteY2" fmla="*/ 0 h 6858000"/>
              <a:gd name="connsiteX3" fmla="*/ 6545109 w 6564474"/>
              <a:gd name="connsiteY3" fmla="*/ 6858000 h 6858000"/>
              <a:gd name="connsiteX4" fmla="*/ 0 w 6564474"/>
              <a:gd name="connsiteY4" fmla="*/ 6858000 h 6858000"/>
              <a:gd name="connsiteX0" fmla="*/ 0 w 6545109"/>
              <a:gd name="connsiteY0" fmla="*/ 6866626 h 6866626"/>
              <a:gd name="connsiteX1" fmla="*/ 19365 w 6545109"/>
              <a:gd name="connsiteY1" fmla="*/ 8626 h 6866626"/>
              <a:gd name="connsiteX2" fmla="*/ 3838527 w 6545109"/>
              <a:gd name="connsiteY2" fmla="*/ 0 h 6866626"/>
              <a:gd name="connsiteX3" fmla="*/ 6545109 w 6545109"/>
              <a:gd name="connsiteY3" fmla="*/ 6866626 h 6866626"/>
              <a:gd name="connsiteX4" fmla="*/ 0 w 6545109"/>
              <a:gd name="connsiteY4" fmla="*/ 6866626 h 6866626"/>
              <a:gd name="connsiteX0" fmla="*/ 0 w 5409542"/>
              <a:gd name="connsiteY0" fmla="*/ 6866626 h 6875863"/>
              <a:gd name="connsiteX1" fmla="*/ 19365 w 5409542"/>
              <a:gd name="connsiteY1" fmla="*/ 8626 h 6875863"/>
              <a:gd name="connsiteX2" fmla="*/ 3838527 w 5409542"/>
              <a:gd name="connsiteY2" fmla="*/ 0 h 6875863"/>
              <a:gd name="connsiteX3" fmla="*/ 5409542 w 5409542"/>
              <a:gd name="connsiteY3" fmla="*/ 6875863 h 6875863"/>
              <a:gd name="connsiteX4" fmla="*/ 0 w 5409542"/>
              <a:gd name="connsiteY4" fmla="*/ 6866626 h 6875863"/>
              <a:gd name="connsiteX0" fmla="*/ 6180 w 5415722"/>
              <a:gd name="connsiteY0" fmla="*/ 6866626 h 6875863"/>
              <a:gd name="connsiteX1" fmla="*/ 0 w 5415722"/>
              <a:gd name="connsiteY1" fmla="*/ 8626 h 6875863"/>
              <a:gd name="connsiteX2" fmla="*/ 3844707 w 5415722"/>
              <a:gd name="connsiteY2" fmla="*/ 0 h 6875863"/>
              <a:gd name="connsiteX3" fmla="*/ 5415722 w 5415722"/>
              <a:gd name="connsiteY3" fmla="*/ 6875863 h 6875863"/>
              <a:gd name="connsiteX4" fmla="*/ 6180 w 5415722"/>
              <a:gd name="connsiteY4" fmla="*/ 6866626 h 687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5722" h="6875863">
                <a:moveTo>
                  <a:pt x="6180" y="6866626"/>
                </a:moveTo>
                <a:lnTo>
                  <a:pt x="0" y="8626"/>
                </a:lnTo>
                <a:lnTo>
                  <a:pt x="3844707" y="0"/>
                </a:lnTo>
                <a:lnTo>
                  <a:pt x="5415722" y="6875863"/>
                </a:lnTo>
                <a:lnTo>
                  <a:pt x="6180" y="6866626"/>
                </a:lnTo>
                <a:close/>
              </a:path>
            </a:pathLst>
          </a:custGeom>
          <a:solidFill>
            <a:srgbClr val="080808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4"/>
          <p:cNvSpPr txBox="1"/>
          <p:nvPr/>
        </p:nvSpPr>
        <p:spPr>
          <a:xfrm>
            <a:off x="231794" y="2912236"/>
            <a:ext cx="7595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and IT Pro</a:t>
            </a:r>
          </a:p>
        </p:txBody>
      </p:sp>
    </p:spTree>
    <p:extLst>
      <p:ext uri="{BB962C8B-B14F-4D97-AF65-F5344CB8AC3E}">
        <p14:creationId xmlns:p14="http://schemas.microsoft.com/office/powerpoint/2010/main" val="36216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Co-management for Windows 10 with ConfigMgr and Intune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 b="1"/>
              <a:t>Co-management: </a:t>
            </a:r>
            <a:r>
              <a:rPr lang="fi-FI" sz="2400"/>
              <a:t>VPN profiles, OS updates and conditional access checks can be transitioned from System Center Configuration Manager to Intune</a:t>
            </a:r>
          </a:p>
          <a:p>
            <a:pPr lvl="1"/>
            <a:r>
              <a:rPr lang="fi-FI" sz="2000"/>
              <a:t>Expect more capabilities in the future</a:t>
            </a:r>
          </a:p>
          <a:p>
            <a:pPr lvl="1"/>
            <a:r>
              <a:rPr lang="fi-FI" sz="2000"/>
              <a:t>Supports Windows 10</a:t>
            </a:r>
          </a:p>
          <a:p>
            <a:pPr lvl="1"/>
            <a:r>
              <a:rPr lang="fi-FI" sz="2000"/>
              <a:t>ConfigMgr can be used for managing legacy and classic, Intune for modern workloads (e.g. conditional access)</a:t>
            </a:r>
          </a:p>
          <a:p>
            <a:pPr lvl="1"/>
            <a:r>
              <a:rPr lang="fi-FI" sz="2000"/>
              <a:t>Requires Windows 10 Fall Creators Update and ConfigMgr Technical Preview Branch release (1709), coming later this year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Transitioning management of settings to Intune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vahaun tulos haulle Intune">
            <a:extLst>
              <a:ext uri="{FF2B5EF4-FFF2-40B4-BE49-F238E27FC236}">
                <a16:creationId xmlns:a16="http://schemas.microsoft.com/office/drawing/2014/main" id="{34AC2B86-DC00-43B1-A06D-17CBA80E2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42" y="2824502"/>
            <a:ext cx="38100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17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GDPR compliance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400"/>
              <a:t>Two new white papers announced, one for Windows 10 and one for Windows Server 2016 administrators</a:t>
            </a:r>
          </a:p>
          <a:p>
            <a:endParaRPr lang="fi-FI" sz="2400"/>
          </a:p>
          <a:p>
            <a:r>
              <a:rPr lang="fi-FI" sz="2400"/>
              <a:t>Windows 10 version</a:t>
            </a:r>
          </a:p>
          <a:p>
            <a:pPr lvl="1"/>
            <a:r>
              <a:rPr lang="fi-FI" sz="2000">
                <a:hlinkClick r:id="rId3"/>
              </a:rPr>
              <a:t>https://docs.microsoft.com/en-us/windows/configuration/gdpr-win10-whitepaper</a:t>
            </a:r>
            <a:r>
              <a:rPr lang="fi-FI" sz="2000"/>
              <a:t> </a:t>
            </a:r>
          </a:p>
          <a:p>
            <a:endParaRPr lang="fi-FI" sz="2400"/>
          </a:p>
          <a:p>
            <a:r>
              <a:rPr lang="fi-FI" sz="2400"/>
              <a:t>Windows Server 2016 version</a:t>
            </a:r>
          </a:p>
          <a:p>
            <a:pPr lvl="1"/>
            <a:r>
              <a:rPr lang="fi-FI" sz="2000">
                <a:hlinkClick r:id="rId4"/>
              </a:rPr>
              <a:t>https://docs.microsoft.com/en-us/windows-server/security/gdpr/gdpr-winserver-whitepaper</a:t>
            </a:r>
            <a:r>
              <a:rPr lang="fi-FI" sz="2000"/>
              <a:t>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10 &amp; Windows Server 2016 white papers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uvahaun tulos haulle Windows 10 logo">
            <a:extLst>
              <a:ext uri="{FF2B5EF4-FFF2-40B4-BE49-F238E27FC236}">
                <a16:creationId xmlns:a16="http://schemas.microsoft.com/office/drawing/2014/main" id="{72982314-6988-4385-B34A-6584BD90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59" y="3284442"/>
            <a:ext cx="4041119" cy="7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4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Windows Server management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800"/>
              <a:t>Web-based management for Windows Server</a:t>
            </a:r>
          </a:p>
          <a:p>
            <a:r>
              <a:rPr lang="fi-FI" sz="2800"/>
              <a:t>Available in technical preview</a:t>
            </a:r>
          </a:p>
          <a:p>
            <a:pPr lvl="1"/>
            <a:r>
              <a:rPr lang="fi-FI" sz="2400">
                <a:hlinkClick r:id="rId3"/>
              </a:rPr>
              <a:t>https://www.microsoft.com/en-us/evalcenter/evaluate-windows-server-honolulu</a:t>
            </a:r>
            <a:r>
              <a:rPr lang="fi-FI" sz="2400"/>
              <a:t> </a:t>
            </a:r>
          </a:p>
          <a:p>
            <a:r>
              <a:rPr lang="fi-FI" sz="2800"/>
              <a:t>Supports Windows Server 2017, 1709, Windows 10 – but not older server versions</a:t>
            </a:r>
          </a:p>
          <a:p>
            <a:r>
              <a:rPr lang="fi-FI" sz="2800"/>
              <a:t>Can be used to manage Hyper-V clusters also</a:t>
            </a:r>
          </a:p>
          <a:p>
            <a:endParaRPr lang="fi-FI" sz="28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Project ”Honolulu”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Kuvahaun tulos haulle windows server 2016 logo">
            <a:extLst>
              <a:ext uri="{FF2B5EF4-FFF2-40B4-BE49-F238E27FC236}">
                <a16:creationId xmlns:a16="http://schemas.microsoft.com/office/drawing/2014/main" id="{DDD49622-6A8D-4EE6-8B0A-42ADC4EA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234339"/>
            <a:ext cx="4858743" cy="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D0A310-37E9-427A-B016-6E537763C998}"/>
              </a:ext>
            </a:extLst>
          </p:cNvPr>
          <p:cNvSpPr/>
          <p:nvPr/>
        </p:nvSpPr>
        <p:spPr>
          <a:xfrm>
            <a:off x="7103630" y="2297257"/>
            <a:ext cx="482468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Project “Honolulu” overview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5"/>
              </a:rPr>
              <a:t>https://blogs.technet.microsoft.com/windowsserver/2017/09/22/project-honolulu-technical-preview-is-now-available-for-download/</a:t>
            </a:r>
            <a:r>
              <a:rPr lang="en-GB" sz="2000">
                <a:latin typeface="+mj-lt"/>
              </a:rPr>
              <a:t> 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  <a:hlinkClick r:id="rId6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 guidance</a:t>
            </a: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  <a:hlinkClick r:id="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solidFill>
                  <a:srgbClr val="00B0F0">
                    <a:lumMod val="50000"/>
                  </a:srgbClr>
                </a:solidFill>
                <a:latin typeface="+mj-lt"/>
                <a:cs typeface="Segoe UI Light" panose="020B0502040204020203" pitchFamily="34" charset="0"/>
                <a:hlinkClick r:id="rId7"/>
              </a:rPr>
              <a:t>https://docs.microsoft.com/en-us/windows-server/manage/honolulu/deployment-guide</a:t>
            </a:r>
            <a:r>
              <a:rPr lang="en-GB" sz="2000">
                <a:solidFill>
                  <a:srgbClr val="00B0F0">
                    <a:lumMod val="50000"/>
                  </a:srgbClr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813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600"/>
              <a:t>Windows Server 1709</a:t>
            </a:r>
            <a:endParaRPr lang="en-GB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1259E4-50A1-4496-96E9-921A3813D7D1}"/>
              </a:ext>
            </a:extLst>
          </p:cNvPr>
          <p:cNvSpPr/>
          <p:nvPr/>
        </p:nvSpPr>
        <p:spPr>
          <a:xfrm>
            <a:off x="5449644" y="6324717"/>
            <a:ext cx="19796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3634A653-BB54-47AB-9EB0-2CBF3627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635" y="1655888"/>
            <a:ext cx="6492765" cy="4752532"/>
          </a:xfrm>
        </p:spPr>
        <p:txBody>
          <a:bodyPr>
            <a:normAutofit/>
          </a:bodyPr>
          <a:lstStyle/>
          <a:p>
            <a:r>
              <a:rPr lang="fi-FI" sz="2800"/>
              <a:t>1709 – September 2017</a:t>
            </a:r>
          </a:p>
          <a:p>
            <a:r>
              <a:rPr lang="fi-FI" sz="2800"/>
              <a:t>Future releases every 6 months</a:t>
            </a:r>
          </a:p>
          <a:p>
            <a:pPr lvl="1"/>
            <a:r>
              <a:rPr lang="fi-FI" sz="2400"/>
              <a:t>Applies also to System Center and Server Core</a:t>
            </a:r>
          </a:p>
          <a:p>
            <a:r>
              <a:rPr lang="fi-FI" sz="2800"/>
              <a:t>Available in Azure in early October</a:t>
            </a:r>
          </a:p>
          <a:p>
            <a:r>
              <a:rPr lang="fi-FI" sz="2800"/>
              <a:t>Available from VLSC and MSDN in mid-October</a:t>
            </a:r>
          </a:p>
          <a:p>
            <a:endParaRPr lang="fi-FI" sz="28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56D63D5-0E6D-4712-B387-576F03B18D0E}"/>
              </a:ext>
            </a:extLst>
          </p:cNvPr>
          <p:cNvSpPr/>
          <p:nvPr/>
        </p:nvSpPr>
        <p:spPr>
          <a:xfrm>
            <a:off x="136633" y="1021320"/>
            <a:ext cx="1193975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ct val="90000"/>
            </a:pPr>
            <a:r>
              <a:rPr lang="fi-FI" sz="2800" b="1">
                <a:solidFill>
                  <a:srgbClr val="A5A5A5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Semi-Annual Channel releases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902FE-27E5-4EBF-B7A6-E6F6571BBBE2}"/>
              </a:ext>
            </a:extLst>
          </p:cNvPr>
          <p:cNvCxnSpPr>
            <a:cxnSpLocks/>
          </p:cNvCxnSpPr>
          <p:nvPr/>
        </p:nvCxnSpPr>
        <p:spPr>
          <a:xfrm>
            <a:off x="6858000" y="1655888"/>
            <a:ext cx="0" cy="475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Kuvahaun tulos haulle windows server 2016 logo">
            <a:extLst>
              <a:ext uri="{FF2B5EF4-FFF2-40B4-BE49-F238E27FC236}">
                <a16:creationId xmlns:a16="http://schemas.microsoft.com/office/drawing/2014/main" id="{DDD49622-6A8D-4EE6-8B0A-42ADC4EA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234339"/>
            <a:ext cx="4858743" cy="94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D0A310-37E9-427A-B016-6E537763C998}"/>
              </a:ext>
            </a:extLst>
          </p:cNvPr>
          <p:cNvSpPr/>
          <p:nvPr/>
        </p:nvSpPr>
        <p:spPr>
          <a:xfrm>
            <a:off x="7103630" y="2297257"/>
            <a:ext cx="48246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 b="1">
                <a:solidFill>
                  <a:srgbClr val="00B0F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Semi-Annual Channels explained</a:t>
            </a: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  <a:hlinkClick r:id="rId4"/>
              </a:rPr>
              <a:t>https://blogs.technet.microsoft.com/hybridcloud/2017/06/15/delivering-continuous-innovation-with-windows-server/</a:t>
            </a:r>
            <a:endParaRPr lang="en-GB" sz="2000">
              <a:latin typeface="+mj-lt"/>
            </a:endParaRPr>
          </a:p>
          <a:p>
            <a:pPr lvl="0">
              <a:lnSpc>
                <a:spcPct val="90000"/>
              </a:lnSpc>
              <a:spcBef>
                <a:spcPct val="30000"/>
              </a:spcBef>
            </a:pPr>
            <a:r>
              <a:rPr lang="en-GB" sz="2000">
                <a:latin typeface="+mj-lt"/>
              </a:rPr>
              <a:t> </a:t>
            </a:r>
            <a:endParaRPr lang="en-GB" sz="2000">
              <a:solidFill>
                <a:srgbClr val="00B0F0">
                  <a:lumMod val="50000"/>
                </a:srgbClr>
              </a:solidFill>
              <a:latin typeface="+mj-lt"/>
              <a:cs typeface="Segoe UI Light" panose="020B0502040204020203" pitchFamily="34" charset="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2625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Custom 4">
      <a:dk1>
        <a:srgbClr val="000000"/>
      </a:dk1>
      <a:lt1>
        <a:srgbClr val="FFFFFF"/>
      </a:lt1>
      <a:dk2>
        <a:srgbClr val="2A6CBE"/>
      </a:dk2>
      <a:lt2>
        <a:srgbClr val="E6E6E6"/>
      </a:lt2>
      <a:accent1>
        <a:srgbClr val="2A6CBE"/>
      </a:accent1>
      <a:accent2>
        <a:srgbClr val="0099FF"/>
      </a:accent2>
      <a:accent3>
        <a:srgbClr val="00B0F0"/>
      </a:accent3>
      <a:accent4>
        <a:srgbClr val="505050"/>
      </a:accent4>
      <a:accent5>
        <a:srgbClr val="393939"/>
      </a:accent5>
      <a:accent6>
        <a:srgbClr val="2A6CBE"/>
      </a:accent6>
      <a:hlink>
        <a:srgbClr val="91BCE3"/>
      </a:hlink>
      <a:folHlink>
        <a:srgbClr val="0099FF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BC4796A-9872-4AA6-868A-E1A52DAE5C9B}" vid="{226865FD-68E7-4897-9C2B-9A00B6BC8C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Widescreen</PresentationFormat>
  <Paragraphs>105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Wingdings</vt:lpstr>
      <vt:lpstr>WelcomeDoc</vt:lpstr>
      <vt:lpstr>Ignite 2017 recap</vt:lpstr>
      <vt:lpstr>PowerPoint Presentation</vt:lpstr>
      <vt:lpstr>PowerPoint Presentation</vt:lpstr>
      <vt:lpstr>Largest Microsoft event of the year</vt:lpstr>
      <vt:lpstr>PowerPoint Presentation</vt:lpstr>
      <vt:lpstr>Co-management for Windows 10 with ConfigMgr and Intune</vt:lpstr>
      <vt:lpstr>GDPR compliance</vt:lpstr>
      <vt:lpstr>Windows Server management</vt:lpstr>
      <vt:lpstr>Windows Server 1709</vt:lpstr>
      <vt:lpstr>2019 wave of servers announced</vt:lpstr>
      <vt:lpstr>SQL Server 2017 for Windows, Linux &amp; Docker</vt:lpstr>
      <vt:lpstr>New Windows 10 S devices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2017-10-03T18:03:07Z</dcterms:created>
  <dcterms:modified xsi:type="dcterms:W3CDTF">2017-10-05T11:04:32Z</dcterms:modified>
</cp:coreProperties>
</file>